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</p:sldMasterIdLst>
  <p:notesMasterIdLst>
    <p:notesMasterId r:id="rId12"/>
  </p:notesMasterIdLst>
  <p:sldIdLst>
    <p:sldId id="263" r:id="rId3"/>
    <p:sldId id="264" r:id="rId4"/>
    <p:sldId id="265" r:id="rId5"/>
    <p:sldId id="266" r:id="rId6"/>
    <p:sldId id="267" r:id="rId7"/>
    <p:sldId id="273" r:id="rId8"/>
    <p:sldId id="274" r:id="rId9"/>
    <p:sldId id="275" r:id="rId10"/>
    <p:sldId id="27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D3E5"/>
    <a:srgbClr val="96C7DE"/>
    <a:srgbClr val="4FA9CB"/>
    <a:srgbClr val="D5E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84"/>
    <p:restoredTop sz="94673"/>
  </p:normalViewPr>
  <p:slideViewPr>
    <p:cSldViewPr snapToGrid="0" snapToObjects="1">
      <p:cViewPr varScale="1">
        <p:scale>
          <a:sx n="69" d="100"/>
          <a:sy n="69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86655-FCA9-0041-89C1-E164B9F8E906}" type="datetimeFigureOut">
              <a:rPr lang="de-DE" smtClean="0"/>
              <a:t>05.09.2019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17BC69-8AF6-CE43-9322-66E14DE9EE1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61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xmlns="" id="{AE83751C-D4D1-A044-AF17-F0B1F1F56173}"/>
              </a:ext>
            </a:extLst>
          </p:cNvPr>
          <p:cNvSpPr/>
          <p:nvPr userDrawn="1"/>
        </p:nvSpPr>
        <p:spPr>
          <a:xfrm>
            <a:off x="0" y="226203"/>
            <a:ext cx="5148000" cy="5148000"/>
          </a:xfrm>
          <a:prstGeom prst="rect">
            <a:avLst/>
          </a:prstGeom>
          <a:solidFill>
            <a:srgbClr val="96C7D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/>
              <a:t>  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xmlns="" id="{4BE93775-543D-8D4E-BCA7-B33A1A53FA18}"/>
              </a:ext>
            </a:extLst>
          </p:cNvPr>
          <p:cNvSpPr/>
          <p:nvPr userDrawn="1"/>
        </p:nvSpPr>
        <p:spPr>
          <a:xfrm>
            <a:off x="3861955" y="570499"/>
            <a:ext cx="5148000" cy="5148000"/>
          </a:xfrm>
          <a:prstGeom prst="rect">
            <a:avLst/>
          </a:prstGeom>
          <a:solidFill>
            <a:srgbClr val="4FA9CB">
              <a:alpha val="3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350" dirty="0"/>
              <a:t>   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xmlns="" id="{1C00694A-48AB-394F-876C-75533192B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74" y="845032"/>
            <a:ext cx="6962435" cy="84565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5FAD7412-1D53-9E48-B9B9-59D04F3978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2969" y="278509"/>
            <a:ext cx="1098000" cy="1098000"/>
          </a:xfrm>
          <a:prstGeom prst="rect">
            <a:avLst/>
          </a:prstGeom>
        </p:spPr>
      </p:pic>
      <p:sp>
        <p:nvSpPr>
          <p:cNvPr id="13" name="Fußzeilenplatzhalter 5">
            <a:extLst>
              <a:ext uri="{FF2B5EF4-FFF2-40B4-BE49-F238E27FC236}">
                <a16:creationId xmlns:a16="http://schemas.microsoft.com/office/drawing/2014/main" xmlns="" id="{D44114A3-B54E-ED42-998B-78B18965F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483" y="6266672"/>
            <a:ext cx="221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Landesrätin Dr. Beate Palfrader</a:t>
            </a:r>
            <a:endParaRPr lang="de-DE" dirty="0"/>
          </a:p>
        </p:txBody>
      </p:sp>
      <p:sp>
        <p:nvSpPr>
          <p:cNvPr id="14" name="Foliennummernplatzhalter 10">
            <a:extLst>
              <a:ext uri="{FF2B5EF4-FFF2-40B4-BE49-F238E27FC236}">
                <a16:creationId xmlns:a16="http://schemas.microsoft.com/office/drawing/2014/main" xmlns="" id="{755220C9-F6AE-FB4A-BC81-D0708A3C9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23909" y="6266672"/>
            <a:ext cx="501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13">
            <a:extLst>
              <a:ext uri="{FF2B5EF4-FFF2-40B4-BE49-F238E27FC236}">
                <a16:creationId xmlns:a16="http://schemas.microsoft.com/office/drawing/2014/main" xmlns="" id="{9FF7692E-069B-FA4E-8DFC-CC56BF74AD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473" y="6266672"/>
            <a:ext cx="3640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September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3459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2344-9BFC-4099-B26D-CA5055084FA5}" type="datetimeFigureOut">
              <a:rPr lang="de-AT" smtClean="0"/>
              <a:t>05.09.2019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7790-C051-4357-9E44-4C0E3012996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75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2344-9BFC-4099-B26D-CA5055084FA5}" type="datetimeFigureOut">
              <a:rPr lang="de-AT" smtClean="0"/>
              <a:t>05.09.2019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7790-C051-4357-9E44-4C0E3012996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00344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2344-9BFC-4099-B26D-CA5055084FA5}" type="datetimeFigureOut">
              <a:rPr lang="de-AT" smtClean="0"/>
              <a:t>05.09.2019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7790-C051-4357-9E44-4C0E3012996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447122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2344-9BFC-4099-B26D-CA5055084FA5}" type="datetimeFigureOut">
              <a:rPr lang="de-AT" smtClean="0"/>
              <a:t>05.09.2019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7790-C051-4357-9E44-4C0E3012996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5473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2344-9BFC-4099-B26D-CA5055084FA5}" type="datetimeFigureOut">
              <a:rPr lang="de-AT" smtClean="0"/>
              <a:t>05.09.2019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7790-C051-4357-9E44-4C0E3012996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0879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2344-9BFC-4099-B26D-CA5055084FA5}" type="datetimeFigureOut">
              <a:rPr lang="de-AT" smtClean="0"/>
              <a:t>05.09.2019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7790-C051-4357-9E44-4C0E3012996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59206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2344-9BFC-4099-B26D-CA5055084FA5}" type="datetimeFigureOut">
              <a:rPr lang="de-AT" smtClean="0"/>
              <a:t>05.09.2019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7790-C051-4357-9E44-4C0E3012996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8163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2344-9BFC-4099-B26D-CA5055084FA5}" type="datetimeFigureOut">
              <a:rPr lang="de-AT" smtClean="0"/>
              <a:t>05.09.2019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7790-C051-4357-9E44-4C0E3012996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74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2842FCD-2893-2749-ADFC-E3AB59B10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74" y="845032"/>
            <a:ext cx="6962435" cy="845656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8D0AEBD1-5FAB-BA44-B905-015CFCD9B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483" y="6266672"/>
            <a:ext cx="221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Landesrätin Dr. Beate Palfrader</a:t>
            </a:r>
            <a:endParaRPr lang="de-DE" dirty="0"/>
          </a:p>
        </p:txBody>
      </p:sp>
      <p:sp>
        <p:nvSpPr>
          <p:cNvPr id="7" name="Foliennummernplatzhalter 10">
            <a:extLst>
              <a:ext uri="{FF2B5EF4-FFF2-40B4-BE49-F238E27FC236}">
                <a16:creationId xmlns:a16="http://schemas.microsoft.com/office/drawing/2014/main" xmlns="" id="{AB3B1812-066E-C34A-B790-7E337CCD31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23909" y="6266672"/>
            <a:ext cx="501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Datumsplatzhalter 13">
            <a:extLst>
              <a:ext uri="{FF2B5EF4-FFF2-40B4-BE49-F238E27FC236}">
                <a16:creationId xmlns:a16="http://schemas.microsoft.com/office/drawing/2014/main" xmlns="" id="{50873EEA-717A-8945-9108-B9B3F1FD46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473" y="6266672"/>
            <a:ext cx="3640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September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70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xmlns="" id="{7267F7DA-760D-F846-99CE-4ACFEB193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74" y="845032"/>
            <a:ext cx="6962435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xmlns="" id="{26161F96-D803-CA4D-8D04-7A5635CD0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474" y="1825626"/>
            <a:ext cx="6962435" cy="4187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xmlns="" id="{39C188B1-5D30-F744-BFC6-A51B5C538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483" y="6266672"/>
            <a:ext cx="221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Landesrätin Dr. Beate Palfrader</a:t>
            </a:r>
            <a:endParaRPr lang="de-DE" dirty="0"/>
          </a:p>
        </p:txBody>
      </p:sp>
      <p:sp>
        <p:nvSpPr>
          <p:cNvPr id="10" name="Foliennummernplatzhalter 10">
            <a:extLst>
              <a:ext uri="{FF2B5EF4-FFF2-40B4-BE49-F238E27FC236}">
                <a16:creationId xmlns:a16="http://schemas.microsoft.com/office/drawing/2014/main" xmlns="" id="{2A4F3473-4FB5-EE41-B40E-5256418B5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23909" y="6266672"/>
            <a:ext cx="501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13">
            <a:extLst>
              <a:ext uri="{FF2B5EF4-FFF2-40B4-BE49-F238E27FC236}">
                <a16:creationId xmlns:a16="http://schemas.microsoft.com/office/drawing/2014/main" xmlns="" id="{0A4DF379-1C88-6043-9A32-FA07656D7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473" y="6266672"/>
            <a:ext cx="3640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September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2065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BB5DDBFA-EBD8-0F43-A451-7A2D9AC638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474" y="1825626"/>
            <a:ext cx="6962435" cy="418734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A00A4630-B9C4-E249-ADBF-1E047F1F4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74" y="845032"/>
            <a:ext cx="6962435" cy="845656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8" name="Fußzeilenplatzhalter 5">
            <a:extLst>
              <a:ext uri="{FF2B5EF4-FFF2-40B4-BE49-F238E27FC236}">
                <a16:creationId xmlns:a16="http://schemas.microsoft.com/office/drawing/2014/main" xmlns="" id="{34934238-398C-BC40-9A48-6BC5E670A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483" y="6266672"/>
            <a:ext cx="221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Landesrätin Dr. Beate Palfrader</a:t>
            </a:r>
            <a:endParaRPr lang="de-DE" dirty="0"/>
          </a:p>
        </p:txBody>
      </p:sp>
      <p:sp>
        <p:nvSpPr>
          <p:cNvPr id="9" name="Foliennummernplatzhalter 10">
            <a:extLst>
              <a:ext uri="{FF2B5EF4-FFF2-40B4-BE49-F238E27FC236}">
                <a16:creationId xmlns:a16="http://schemas.microsoft.com/office/drawing/2014/main" xmlns="" id="{A507C56B-0283-6A45-838C-1C0F5865D0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23909" y="6266672"/>
            <a:ext cx="501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Datumsplatzhalter 13">
            <a:extLst>
              <a:ext uri="{FF2B5EF4-FFF2-40B4-BE49-F238E27FC236}">
                <a16:creationId xmlns:a16="http://schemas.microsoft.com/office/drawing/2014/main" xmlns="" id="{46E15189-1AF8-ED4E-934A-D7712F05C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473" y="6266672"/>
            <a:ext cx="3640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September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706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>
            <a:extLst>
              <a:ext uri="{FF2B5EF4-FFF2-40B4-BE49-F238E27FC236}">
                <a16:creationId xmlns:a16="http://schemas.microsoft.com/office/drawing/2014/main" xmlns="" id="{4F413912-5381-A94C-AEE7-3A46EF08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74" y="845032"/>
            <a:ext cx="6962435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xmlns="" id="{BB2F514D-7928-C743-BFC9-CB4F4D797D9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1473" y="2512292"/>
            <a:ext cx="7621054" cy="3500677"/>
          </a:xfrm>
        </p:spPr>
        <p:txBody>
          <a:bodyPr>
            <a:normAutofit/>
          </a:bodyPr>
          <a:lstStyle>
            <a:lvl1pPr marL="0" indent="0">
              <a:buNone/>
              <a:defRPr sz="1875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endParaRPr lang="de-DE" dirty="0"/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xmlns="" id="{96ADBF27-385A-8843-9EDB-8BA5D408B46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61474" y="1788681"/>
            <a:ext cx="6962435" cy="7236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875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Fußzeilenplatzhalter 5">
            <a:extLst>
              <a:ext uri="{FF2B5EF4-FFF2-40B4-BE49-F238E27FC236}">
                <a16:creationId xmlns:a16="http://schemas.microsoft.com/office/drawing/2014/main" xmlns="" id="{8373E988-02BF-A043-9514-82D677E6A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483" y="6266672"/>
            <a:ext cx="221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Landesrätin Dr. Beate Palfrader</a:t>
            </a:r>
            <a:endParaRPr lang="de-DE" dirty="0"/>
          </a:p>
        </p:txBody>
      </p:sp>
      <p:sp>
        <p:nvSpPr>
          <p:cNvPr id="12" name="Foliennummernplatzhalter 10">
            <a:extLst>
              <a:ext uri="{FF2B5EF4-FFF2-40B4-BE49-F238E27FC236}">
                <a16:creationId xmlns:a16="http://schemas.microsoft.com/office/drawing/2014/main" xmlns="" id="{BE48F529-0522-454C-8BEA-BA7BD11CCC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23909" y="6266672"/>
            <a:ext cx="501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3" name="Datumsplatzhalter 13">
            <a:extLst>
              <a:ext uri="{FF2B5EF4-FFF2-40B4-BE49-F238E27FC236}">
                <a16:creationId xmlns:a16="http://schemas.microsoft.com/office/drawing/2014/main" xmlns="" id="{3C762ACC-F4D5-7C43-A2DD-2C74797E97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473" y="6266672"/>
            <a:ext cx="3640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September 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5063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Landesrätin Dr. Beate Palfrader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031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2344-9BFC-4099-B26D-CA5055084FA5}" type="datetimeFigureOut">
              <a:rPr lang="de-AT" smtClean="0"/>
              <a:t>05.09.2019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7790-C051-4357-9E44-4C0E3012996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2725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2344-9BFC-4099-B26D-CA5055084FA5}" type="datetimeFigureOut">
              <a:rPr lang="de-AT" smtClean="0"/>
              <a:t>05.09.2019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7790-C051-4357-9E44-4C0E3012996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312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2344-9BFC-4099-B26D-CA5055084FA5}" type="datetimeFigureOut">
              <a:rPr lang="de-AT" smtClean="0"/>
              <a:t>05.09.2019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377790-C051-4357-9E44-4C0E3012996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6276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xmlns="" id="{819A8AC7-D6D3-9F49-9A06-23614AFF2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474" y="1825626"/>
            <a:ext cx="6962435" cy="4187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DB16666F-522C-A045-B1C4-ACD3403073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742483" y="6266672"/>
            <a:ext cx="2210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Landesrätin Dr. Beate Palfrader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xmlns="" id="{3A334900-73F3-8441-9B24-F66D109276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723909" y="6266672"/>
            <a:ext cx="5018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5A3FAF-05EA-574B-870E-3335AFA96D6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xmlns="" id="{FB66FCBA-EE45-F34F-8A60-AF4FED769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1473" y="6266672"/>
            <a:ext cx="36400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smtClean="0"/>
              <a:t>September 2019</a:t>
            </a:r>
            <a:endParaRPr lang="de-DE" dirty="0"/>
          </a:p>
        </p:txBody>
      </p:sp>
      <p:sp>
        <p:nvSpPr>
          <p:cNvPr id="7" name="Titelplatzhalter 1">
            <a:extLst>
              <a:ext uri="{FF2B5EF4-FFF2-40B4-BE49-F238E27FC236}">
                <a16:creationId xmlns:a16="http://schemas.microsoft.com/office/drawing/2014/main" xmlns="" id="{E108FF7C-5887-2044-9C9D-5D5FB9397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474" y="845032"/>
            <a:ext cx="6962435" cy="8456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5583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49" r:id="rId3"/>
    <p:sldLayoutId id="2147483650" r:id="rId4"/>
    <p:sldLayoutId id="2147483651" r:id="rId5"/>
    <p:sldLayoutId id="2147483655" r:id="rId6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12344-9BFC-4099-B26D-CA5055084FA5}" type="datetimeFigureOut">
              <a:rPr lang="de-AT" smtClean="0"/>
              <a:t>05.09.2019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77790-C051-4357-9E44-4C0E3012996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76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5-euro-wohnenFINAL190319(1).mp4" TargetMode="Externa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5-euro-wohnenFINAL190319(1).mp4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B55220BA-A17E-6D41-8A1C-B24F8AD2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Aktuelle Entwicklungen </a:t>
            </a:r>
            <a:b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in der Tiroler Wohnbauförderung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485D39A5-6D2E-DA41-A31D-BDF9C618D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Landesrätin Dr. Beate Palfrader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A685910D-3D98-684A-9929-41C809B5BE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329160E2-B75D-444D-B72D-D6552BD05DA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de-DE" dirty="0"/>
          </a:p>
        </p:txBody>
      </p:sp>
      <p:sp>
        <p:nvSpPr>
          <p:cNvPr id="8" name="Untertitel 2"/>
          <p:cNvSpPr txBox="1">
            <a:spLocks/>
          </p:cNvSpPr>
          <p:nvPr/>
        </p:nvSpPr>
        <p:spPr>
          <a:xfrm>
            <a:off x="1464033" y="3194545"/>
            <a:ext cx="6400800" cy="1752600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 Beate Palfrader</a:t>
            </a:r>
            <a:br>
              <a:rPr lang="de-DE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32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Landesrätin Wohnbauförderung Tirol</a:t>
            </a:r>
            <a:endParaRPr lang="de-AT" sz="32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24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D068E8B-1987-B347-BA0D-6F1410742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199" y="525855"/>
            <a:ext cx="6962435" cy="845656"/>
          </a:xfrm>
        </p:spPr>
        <p:txBody>
          <a:bodyPr>
            <a:normAutofit/>
          </a:bodyPr>
          <a:lstStyle/>
          <a:p>
            <a:pPr algn="ctr"/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Inhalt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08019C75-661F-FC4E-B180-D5C128E38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Landesrätin Dr. Beate Palfrader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5DA86C5E-80C3-2942-8AE0-389717287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A6C52318-F844-9B47-B4A1-11A3E04FA3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de-DE" dirty="0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57200" y="1492281"/>
            <a:ext cx="8229600" cy="435334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A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MUAB Neu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A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Sanierungsoffensive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A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Ausweitung </a:t>
            </a:r>
            <a:r>
              <a:rPr lang="de-AT" sz="2800" smtClean="0">
                <a:latin typeface="Calibri" panose="020F0502020204030204" pitchFamily="34" charset="0"/>
                <a:cs typeface="Calibri" panose="020F0502020204030204" pitchFamily="34" charset="0"/>
              </a:rPr>
              <a:t>der Subjektförderung</a:t>
            </a:r>
            <a:endParaRPr lang="de-AT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A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WBF für kleine Wohnanlagen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A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WBF für periphere Räume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de-A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5-Euro-Wohnen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1893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6C3D33B-3285-B84B-A65A-DA19E02F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de-DE" dirty="0" smtClean="0"/>
              <a:t> 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Mietzins- </a:t>
            </a: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und Annuitätenbeihilfe Neu</a:t>
            </a:r>
            <a:endParaRPr 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4DF79A99-AC9F-3A40-8F1F-859AFBC6AA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Landesrätin Dr. Beate Palfrader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CD497B9A-A251-0B46-99EF-770B6F3D1D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FCAB0323-7FA8-9E49-8383-4A5D034DF15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</a:rPr>
              <a:t>Weitgehende Harmonisierung  von Mietzinsbeihilfe (privater Sektor) und Wohnbeihilfe (geförderter Bereich</a:t>
            </a:r>
            <a:r>
              <a:rPr lang="de-A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342900" lvl="0" indent="-342900">
              <a:buFont typeface="Wingdings" panose="05000000000000000000" pitchFamily="2" charset="2"/>
              <a:buChar char="§"/>
            </a:pPr>
            <a:endParaRPr lang="de-AT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Soziale Treffsicherheit </a:t>
            </a: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erhöht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AT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800" dirty="0">
                <a:latin typeface="Calibri" panose="020F0502020204030204" pitchFamily="34" charset="0"/>
                <a:cs typeface="Calibri" panose="020F0502020204030204" pitchFamily="34" charset="0"/>
              </a:rPr>
              <a:t>Vermieterbestätigung nicht mehr zwingend notwendig</a:t>
            </a:r>
            <a:endParaRPr lang="de-A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1762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xmlns="" id="{60BBF9F5-14C7-2449-B1EB-0760A702F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Sanierungsoffensive</a:t>
            </a:r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9B16AEFF-7C3C-3244-855B-D3957B544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Landesrätin Dr. Beate Palfrader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20AF4819-8533-7243-9DAA-611953BEE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xmlns="" id="{84AF7880-F86B-4844-939A-1B3977CA230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Allgemeines</a:t>
            </a:r>
          </a:p>
          <a:p>
            <a:pPr marL="0" indent="0">
              <a:buNone/>
            </a:pPr>
            <a:endParaRPr lang="de-DE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Was wird gefördert?</a:t>
            </a:r>
          </a:p>
          <a:p>
            <a:pPr marL="0" indent="0">
              <a:buNone/>
            </a:pPr>
            <a:endParaRPr lang="de-DE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Neues Klimapaket wird erarbeitet</a:t>
            </a:r>
            <a:endParaRPr lang="de-A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8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646A461-EC06-5C4C-9F50-271503D69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e-AT" sz="3600" dirty="0">
                <a:latin typeface="Calibri" panose="020F0502020204030204" pitchFamily="34" charset="0"/>
                <a:cs typeface="Calibri" panose="020F0502020204030204" pitchFamily="34" charset="0"/>
              </a:rPr>
              <a:t>3. Ausweitung der Subjektförderung</a:t>
            </a:r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95CB2D8-9A4F-7947-A169-E3F26A4C0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Landesrätin Dr. Beate Palfrader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3F22F12-55CE-5C48-9CBD-A7139218A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53B27258-9479-2543-8BFF-61EC23D15D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</a:rPr>
              <a:t>Erhöhung der </a:t>
            </a:r>
            <a:r>
              <a:rPr lang="de-A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Einkommensgrenzen</a:t>
            </a:r>
          </a:p>
          <a:p>
            <a:endParaRPr lang="de-AT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AT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Erhöhung Förderung Eigenheim</a:t>
            </a:r>
          </a:p>
          <a:p>
            <a:endParaRPr lang="de-DE" b="1" dirty="0"/>
          </a:p>
          <a:p>
            <a:endParaRPr lang="de-DE" b="1" dirty="0" smtClean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2660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95CB2D8-9A4F-7947-A169-E3F26A4C0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Landesrätin Dr. Beate Palfrader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3F22F12-55CE-5C48-9CBD-A7139218A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53B27258-9479-2543-8BFF-61EC23D15D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590992" y="1861129"/>
            <a:ext cx="7621054" cy="3500677"/>
          </a:xfrm>
        </p:spPr>
        <p:txBody>
          <a:bodyPr>
            <a:normAutofit lnSpcReduction="10000"/>
          </a:bodyPr>
          <a:lstStyle/>
          <a:p>
            <a:pPr marL="457200" indent="-457200" fontAlgn="base" hangingPunct="0">
              <a:buFont typeface="Wingdings" panose="05000000000000000000" pitchFamily="2" charset="2"/>
              <a:buChar char="§"/>
            </a:pPr>
            <a:r>
              <a:rPr lang="de-A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</a:rPr>
              <a:t>- 6 Wohnungen:  € 60 / m² NF               </a:t>
            </a:r>
          </a:p>
          <a:p>
            <a:pPr lvl="1" fontAlgn="base" hangingPunct="0"/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</a:rPr>
              <a:t>  bei 100 m² NF:         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+ 6.000 €</a:t>
            </a:r>
          </a:p>
          <a:p>
            <a:pPr marL="914400" lvl="1" indent="-457200" fontAlgn="base" hangingPunct="0"/>
            <a:endParaRPr lang="de-A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 hangingPunct="0">
              <a:buFont typeface="Wingdings" panose="05000000000000000000" pitchFamily="2" charset="2"/>
              <a:buChar char="§"/>
            </a:pPr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</a:rPr>
              <a:t>7 – 9 Wohnungen: € 50 / m² NF</a:t>
            </a:r>
          </a:p>
          <a:p>
            <a:pPr lvl="1" fontAlgn="base" hangingPunct="0"/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</a:rPr>
              <a:t> bei 100 m² NF:         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+ 5.000 €</a:t>
            </a:r>
          </a:p>
          <a:p>
            <a:pPr marL="914400" lvl="1" indent="-457200" fontAlgn="base" hangingPunct="0"/>
            <a:endParaRPr lang="de-A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 hangingPunct="0">
              <a:buFont typeface="Wingdings" panose="05000000000000000000" pitchFamily="2" charset="2"/>
              <a:buChar char="§"/>
            </a:pPr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</a:rPr>
              <a:t>10 – 12 Wohnungen: € 40 / m² NF</a:t>
            </a:r>
          </a:p>
          <a:p>
            <a:pPr lvl="1" fontAlgn="base" hangingPunct="0"/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</a:rPr>
              <a:t>bei 100 m² NF:         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+ 4.000 €</a:t>
            </a:r>
            <a:endParaRPr lang="de-A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b="1" dirty="0"/>
          </a:p>
          <a:p>
            <a:endParaRPr lang="de-DE" b="1" dirty="0" smtClean="0"/>
          </a:p>
          <a:p>
            <a:endParaRPr lang="de-AT" dirty="0"/>
          </a:p>
        </p:txBody>
      </p:sp>
      <p:sp>
        <p:nvSpPr>
          <p:cNvPr id="10" name="Titel 1"/>
          <p:cNvSpPr txBox="1">
            <a:spLocks noGrp="1"/>
          </p:cNvSpPr>
          <p:nvPr>
            <p:ph type="title"/>
          </p:nvPr>
        </p:nvSpPr>
        <p:spPr>
          <a:xfrm>
            <a:off x="595219" y="845032"/>
            <a:ext cx="6962435" cy="84565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AT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4. Extra Zuschuss für Kleinbauvorhaben</a:t>
            </a:r>
            <a:endParaRPr lang="de-AT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78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95CB2D8-9A4F-7947-A169-E3F26A4C0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Landesrätin Dr. Beate Palfrader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3F22F12-55CE-5C48-9CBD-A7139218A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53B27258-9479-2543-8BFF-61EC23D15D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590992" y="1861129"/>
            <a:ext cx="7621054" cy="3500677"/>
          </a:xfrm>
        </p:spPr>
        <p:txBody>
          <a:bodyPr>
            <a:normAutofit lnSpcReduction="10000"/>
          </a:bodyPr>
          <a:lstStyle/>
          <a:p>
            <a:pPr marL="457200" indent="-457200" fontAlgn="base" hangingPunct="0">
              <a:buFont typeface="Wingdings" panose="05000000000000000000" pitchFamily="2" charset="2"/>
              <a:buChar char="§"/>
            </a:pPr>
            <a:r>
              <a:rPr lang="de-AT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</a:rPr>
              <a:t>- 6 Wohnungen:  € 60 / m² NF               </a:t>
            </a:r>
          </a:p>
          <a:p>
            <a:pPr lvl="1" fontAlgn="base" hangingPunct="0"/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</a:rPr>
              <a:t>  bei 100 m² NF:         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+ 6.000 €</a:t>
            </a:r>
          </a:p>
          <a:p>
            <a:pPr marL="914400" lvl="1" indent="-457200" fontAlgn="base" hangingPunct="0"/>
            <a:endParaRPr lang="de-A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 hangingPunct="0">
              <a:buFont typeface="Wingdings" panose="05000000000000000000" pitchFamily="2" charset="2"/>
              <a:buChar char="§"/>
            </a:pPr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</a:rPr>
              <a:t>7 – 9 Wohnungen: € 50 / m² NF</a:t>
            </a:r>
          </a:p>
          <a:p>
            <a:pPr lvl="1" fontAlgn="base" hangingPunct="0"/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</a:rPr>
              <a:t> bei 100 m² NF:         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+ 5.000 €</a:t>
            </a:r>
          </a:p>
          <a:p>
            <a:pPr marL="914400" lvl="1" indent="-457200" fontAlgn="base" hangingPunct="0"/>
            <a:endParaRPr lang="de-A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fontAlgn="base" hangingPunct="0">
              <a:buFont typeface="Wingdings" panose="05000000000000000000" pitchFamily="2" charset="2"/>
              <a:buChar char="§"/>
            </a:pPr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</a:rPr>
              <a:t>10 – 12 Wohnungen: € 40 / m² NF</a:t>
            </a:r>
          </a:p>
          <a:p>
            <a:pPr lvl="1" fontAlgn="base" hangingPunct="0"/>
            <a:r>
              <a:rPr lang="de-AT" sz="2800" dirty="0">
                <a:latin typeface="Calibri" panose="020F0502020204030204" pitchFamily="34" charset="0"/>
                <a:cs typeface="Calibri" panose="020F0502020204030204" pitchFamily="34" charset="0"/>
              </a:rPr>
              <a:t>bei 100 m² NF:         </a:t>
            </a:r>
            <a:r>
              <a:rPr lang="de-AT" sz="2800" b="1" dirty="0">
                <a:latin typeface="Calibri" panose="020F0502020204030204" pitchFamily="34" charset="0"/>
                <a:cs typeface="Calibri" panose="020F0502020204030204" pitchFamily="34" charset="0"/>
              </a:rPr>
              <a:t>+ 4.000 €</a:t>
            </a:r>
            <a:endParaRPr lang="de-A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b="1" dirty="0"/>
          </a:p>
          <a:p>
            <a:endParaRPr lang="de-DE" b="1" dirty="0" smtClean="0"/>
          </a:p>
          <a:p>
            <a:endParaRPr lang="de-AT" dirty="0"/>
          </a:p>
        </p:txBody>
      </p:sp>
      <p:sp>
        <p:nvSpPr>
          <p:cNvPr id="10" name="Titel 1"/>
          <p:cNvSpPr txBox="1">
            <a:spLocks noGrp="1"/>
          </p:cNvSpPr>
          <p:nvPr>
            <p:ph type="title"/>
          </p:nvPr>
        </p:nvSpPr>
        <p:spPr>
          <a:xfrm>
            <a:off x="595219" y="845032"/>
            <a:ext cx="6962435" cy="84565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AT" sz="3600" dirty="0"/>
              <a:t>5. Extra Zuschuss für den </a:t>
            </a:r>
            <a:br>
              <a:rPr lang="de-AT" sz="3600" dirty="0"/>
            </a:br>
            <a:r>
              <a:rPr lang="de-AT" sz="3600" dirty="0"/>
              <a:t>peripheren ländlichen Raum</a:t>
            </a:r>
          </a:p>
        </p:txBody>
      </p:sp>
    </p:spTree>
    <p:extLst>
      <p:ext uri="{BB962C8B-B14F-4D97-AF65-F5344CB8AC3E}">
        <p14:creationId xmlns:p14="http://schemas.microsoft.com/office/powerpoint/2010/main" val="304329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95CB2D8-9A4F-7947-A169-E3F26A4C0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Landesrätin Dr. Beate Palfrader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3F22F12-55CE-5C48-9CBD-A7139218A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53B27258-9479-2543-8BFF-61EC23D15D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590992" y="1861129"/>
            <a:ext cx="7621054" cy="3500677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Allgemeines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Einfache Ausstattung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Vergabe</a:t>
            </a:r>
          </a:p>
          <a:p>
            <a:pPr marL="457200" indent="-457200">
              <a:lnSpc>
                <a:spcPct val="17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de-DE" sz="2800" b="1" dirty="0">
                <a:latin typeface="Calibri" panose="020F0502020204030204" pitchFamily="34" charset="0"/>
                <a:cs typeface="Calibri" panose="020F0502020204030204" pitchFamily="34" charset="0"/>
              </a:rPr>
              <a:t>Finanzierung</a:t>
            </a:r>
          </a:p>
          <a:p>
            <a:endParaRPr lang="de-DE" b="1" dirty="0"/>
          </a:p>
          <a:p>
            <a:endParaRPr lang="de-DE" b="1" dirty="0" smtClean="0"/>
          </a:p>
          <a:p>
            <a:endParaRPr lang="de-AT" dirty="0"/>
          </a:p>
        </p:txBody>
      </p:sp>
      <p:sp>
        <p:nvSpPr>
          <p:cNvPr id="10" name="Titel 1"/>
          <p:cNvSpPr txBox="1">
            <a:spLocks noGrp="1"/>
          </p:cNvSpPr>
          <p:nvPr>
            <p:ph type="title"/>
          </p:nvPr>
        </p:nvSpPr>
        <p:spPr>
          <a:xfrm>
            <a:off x="595219" y="845032"/>
            <a:ext cx="6962435" cy="8456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  <a:hlinkClick r:id="rId2" action="ppaction://hlinkfile"/>
              </a:rPr>
              <a:t>5-Euro-Wohnen</a:t>
            </a:r>
            <a:endParaRPr lang="de-AT" sz="3600" dirty="0"/>
          </a:p>
        </p:txBody>
      </p:sp>
    </p:spTree>
    <p:extLst>
      <p:ext uri="{BB962C8B-B14F-4D97-AF65-F5344CB8AC3E}">
        <p14:creationId xmlns:p14="http://schemas.microsoft.com/office/powerpoint/2010/main" val="510641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xmlns="" id="{F95CB2D8-9A4F-7947-A169-E3F26A4C03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Landesrätin Dr. Beate Palfrader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xmlns="" id="{33F22F12-55CE-5C48-9CBD-A7139218A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85A3FAF-05EA-574B-870E-3335AFA96D69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xmlns="" id="{53B27258-9479-2543-8BFF-61EC23D15D9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de-DE" smtClean="0"/>
              <a:t>September 2019</a:t>
            </a:r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3"/>
          </p:nvPr>
        </p:nvSpPr>
        <p:spPr>
          <a:xfrm>
            <a:off x="207818" y="926456"/>
            <a:ext cx="8936181" cy="4726538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In Tirol sind derzeit </a:t>
            </a:r>
            <a:r>
              <a:rPr lang="de-DE" sz="9600" b="1" dirty="0">
                <a:latin typeface="Calibri" panose="020F0502020204030204" pitchFamily="34" charset="0"/>
                <a:cs typeface="Calibri" panose="020F0502020204030204" pitchFamily="34" charset="0"/>
              </a:rPr>
              <a:t>2 Projekte umgesetzt:</a:t>
            </a: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AT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Neue Heimat Tirol, Schwaz, 18 Wohnungen</a:t>
            </a:r>
            <a:endParaRPr lang="de-AT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Wohnungseigentum, Kitzbühel, 32 Wohnungen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de-AT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de-DE" sz="9600" b="1" dirty="0">
                <a:latin typeface="Calibri" panose="020F0502020204030204" pitchFamily="34" charset="0"/>
                <a:cs typeface="Calibri" panose="020F0502020204030204" pitchFamily="34" charset="0"/>
              </a:rPr>
              <a:t>in Umsetzung:</a:t>
            </a:r>
            <a:endParaRPr lang="de-AT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Rieder Immobilien- und </a:t>
            </a:r>
            <a:r>
              <a:rPr lang="de-DE" sz="9600" dirty="0" err="1">
                <a:latin typeface="Calibri" panose="020F0502020204030204" pitchFamily="34" charset="0"/>
                <a:cs typeface="Calibri" panose="020F0502020204030204" pitchFamily="34" charset="0"/>
              </a:rPr>
              <a:t>BeteiligungsgmbH</a:t>
            </a: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, Kufstein, mit 8 Wohnungen</a:t>
            </a:r>
            <a:endParaRPr lang="de-AT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9600" dirty="0" err="1">
                <a:latin typeface="Calibri" panose="020F0502020204030204" pitchFamily="34" charset="0"/>
                <a:cs typeface="Calibri" panose="020F0502020204030204" pitchFamily="34" charset="0"/>
              </a:rPr>
              <a:t>Tigewosi</a:t>
            </a: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sz="9600" dirty="0" err="1">
                <a:latin typeface="Calibri" panose="020F0502020204030204" pitchFamily="34" charset="0"/>
                <a:cs typeface="Calibri" panose="020F0502020204030204" pitchFamily="34" charset="0"/>
              </a:rPr>
              <a:t>Inzing</a:t>
            </a: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, mit 20 Wohnungen</a:t>
            </a:r>
            <a:endParaRPr lang="de-AT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Neue Heimat Tirol, </a:t>
            </a:r>
            <a:r>
              <a:rPr lang="de-DE" sz="9600" dirty="0" err="1">
                <a:latin typeface="Calibri" panose="020F0502020204030204" pitchFamily="34" charset="0"/>
                <a:cs typeface="Calibri" panose="020F0502020204030204" pitchFamily="34" charset="0"/>
              </a:rPr>
              <a:t>Haiming</a:t>
            </a: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, mit 23 Wohnungen</a:t>
            </a:r>
            <a:endParaRPr lang="de-AT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Wohnungseigentum, </a:t>
            </a:r>
            <a:r>
              <a:rPr lang="de-DE" sz="9600" dirty="0" err="1">
                <a:latin typeface="Calibri" panose="020F0502020204030204" pitchFamily="34" charset="0"/>
                <a:cs typeface="Calibri" panose="020F0502020204030204" pitchFamily="34" charset="0"/>
              </a:rPr>
              <a:t>Nikolsdorf</a:t>
            </a: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, mit 18 Wohnungen</a:t>
            </a:r>
            <a:endParaRPr lang="de-AT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NHT, Baumkirchen, 14 Wohnungen </a:t>
            </a:r>
          </a:p>
          <a:p>
            <a:pPr marL="342900" lvl="1" indent="0">
              <a:lnSpc>
                <a:spcPct val="120000"/>
              </a:lnSpc>
              <a:spcBef>
                <a:spcPts val="0"/>
              </a:spcBef>
              <a:buNone/>
            </a:pPr>
            <a:endParaRPr lang="de-AT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de-DE" sz="9600" b="1" dirty="0">
                <a:latin typeface="Calibri" panose="020F0502020204030204" pitchFamily="34" charset="0"/>
                <a:cs typeface="Calibri" panose="020F0502020204030204" pitchFamily="34" charset="0"/>
              </a:rPr>
              <a:t>in Planung:</a:t>
            </a:r>
            <a:endParaRPr lang="de-AT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de-DE" sz="9600" dirty="0">
                <a:latin typeface="Calibri" panose="020F0502020204030204" pitchFamily="34" charset="0"/>
                <a:cs typeface="Calibri" panose="020F0502020204030204" pitchFamily="34" charset="0"/>
              </a:rPr>
              <a:t>NHT, Schwaz II </a:t>
            </a:r>
            <a:endParaRPr lang="de-AT" sz="9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b="1" dirty="0"/>
          </a:p>
          <a:p>
            <a:endParaRPr lang="de-DE" b="1" dirty="0" smtClean="0"/>
          </a:p>
          <a:p>
            <a:endParaRPr lang="de-AT" dirty="0"/>
          </a:p>
        </p:txBody>
      </p:sp>
      <p:sp>
        <p:nvSpPr>
          <p:cNvPr id="10" name="Titel 1"/>
          <p:cNvSpPr txBox="1">
            <a:spLocks noGrp="1"/>
          </p:cNvSpPr>
          <p:nvPr>
            <p:ph type="title"/>
          </p:nvPr>
        </p:nvSpPr>
        <p:spPr>
          <a:xfrm>
            <a:off x="590992" y="34277"/>
            <a:ext cx="6962435" cy="8456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 sz="3600" dirty="0">
                <a:latin typeface="Calibri" panose="020F0502020204030204" pitchFamily="34" charset="0"/>
                <a:cs typeface="Calibri" panose="020F0502020204030204" pitchFamily="34" charset="0"/>
                <a:hlinkClick r:id="rId2" action="ppaction://hlinkfile"/>
              </a:rPr>
              <a:t>5-Euro-Wohnen</a:t>
            </a:r>
            <a:endParaRPr lang="de-AT" sz="3600" dirty="0"/>
          </a:p>
        </p:txBody>
      </p:sp>
    </p:spTree>
    <p:extLst>
      <p:ext uri="{BB962C8B-B14F-4D97-AF65-F5344CB8AC3E}">
        <p14:creationId xmlns:p14="http://schemas.microsoft.com/office/powerpoint/2010/main" val="171006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nd Tirol ">
  <a:themeElements>
    <a:clrScheme name="Land Tirol">
      <a:dk1>
        <a:srgbClr val="000000"/>
      </a:dk1>
      <a:lt1>
        <a:srgbClr val="FFFFFF"/>
      </a:lt1>
      <a:dk2>
        <a:srgbClr val="02303E"/>
      </a:dk2>
      <a:lt2>
        <a:srgbClr val="D5E0E3"/>
      </a:lt2>
      <a:accent1>
        <a:srgbClr val="DCAF1F"/>
      </a:accent1>
      <a:accent2>
        <a:srgbClr val="79B8E1"/>
      </a:accent2>
      <a:accent3>
        <a:srgbClr val="B9E1EB"/>
      </a:accent3>
      <a:accent4>
        <a:srgbClr val="CBE6DD"/>
      </a:accent4>
      <a:accent5>
        <a:srgbClr val="DEE3DA"/>
      </a:accent5>
      <a:accent6>
        <a:srgbClr val="E9F0EE"/>
      </a:accent6>
      <a:hlink>
        <a:srgbClr val="1A171B"/>
      </a:hlink>
      <a:folHlink>
        <a:srgbClr val="E9F0E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186</Words>
  <Application>Microsoft Office PowerPoint</Application>
  <PresentationFormat>Bildschirmpräsentation (4:3)</PresentationFormat>
  <Paragraphs>95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1" baseType="lpstr">
      <vt:lpstr>Land Tirol </vt:lpstr>
      <vt:lpstr>Benutzerdefiniertes Design</vt:lpstr>
      <vt:lpstr>Aktuelle Entwicklungen  in der Tiroler Wohnbauförderung</vt:lpstr>
      <vt:lpstr>Inhalt</vt:lpstr>
      <vt:lpstr>1. Mietzins- und Annuitätenbeihilfe Neu</vt:lpstr>
      <vt:lpstr>2. Sanierungsoffensive</vt:lpstr>
      <vt:lpstr>3. Ausweitung der Subjektförderung</vt:lpstr>
      <vt:lpstr>4. Extra Zuschuss für Kleinbauvorhaben</vt:lpstr>
      <vt:lpstr>5. Extra Zuschuss für den  peripheren ländlichen Raum</vt:lpstr>
      <vt:lpstr>5-Euro-Wohnen</vt:lpstr>
      <vt:lpstr>5-Euro-Wohnen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Din Music</dc:creator>
  <cp:lastModifiedBy>LADSTÄTTER Manfred</cp:lastModifiedBy>
  <cp:revision>42</cp:revision>
  <dcterms:created xsi:type="dcterms:W3CDTF">2019-08-20T09:12:44Z</dcterms:created>
  <dcterms:modified xsi:type="dcterms:W3CDTF">2019-09-05T09:31:55Z</dcterms:modified>
</cp:coreProperties>
</file>